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404" r:id="rId3"/>
    <p:sldId id="270" r:id="rId4"/>
    <p:sldId id="271" r:id="rId5"/>
    <p:sldId id="274" r:id="rId6"/>
    <p:sldId id="273" r:id="rId7"/>
    <p:sldId id="405" r:id="rId8"/>
    <p:sldId id="268" r:id="rId9"/>
    <p:sldId id="256" r:id="rId10"/>
    <p:sldId id="266" r:id="rId11"/>
    <p:sldId id="265" r:id="rId12"/>
    <p:sldId id="263" r:id="rId13"/>
    <p:sldId id="264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44" autoAdjust="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C2770-34BB-4F32-93C1-63D559152AA2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223B2-9E05-4BA9-92FF-8A406368E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87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4EAAA-FE16-4549-A123-D567F88B177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08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E8719C-064E-4EBC-A3F9-165605406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911CF7-4EB1-439B-ADFD-0FA468065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FBC39B-AA9A-41A3-9D24-10A1BC9C2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6E5E-3430-44D3-B91C-0604F3A088EE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490EFC-5BD1-42C6-9B64-A0E07AE59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792B3D-4162-443F-B658-83847B4E6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43BD-9418-4A05-A449-39D9E41E2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75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F024A-BFBD-431A-8060-0B88AF635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E01561-3CF3-499F-ABFE-963D4C6E6E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3D68F6-98EB-415F-A2CC-B0C3A7AD4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6E5E-3430-44D3-B91C-0604F3A088EE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47EFEC-870D-4B7E-B229-44B9C5E55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577D34-1564-49AB-B04E-2596DB98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43BD-9418-4A05-A449-39D9E41E2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00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50D00BB-960C-43FF-AF12-EEB951933E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054565-DA07-4A96-85DB-45A3B2B9F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96D77D-1CC7-4680-A997-4464E810F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6E5E-3430-44D3-B91C-0604F3A088EE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FE4992-04A8-40FC-909E-EEF8E474C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9A47D8-E823-40DE-9D2C-B3727A94D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43BD-9418-4A05-A449-39D9E41E2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1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8E304-FFE0-48F4-814E-4665318A2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2312C2-852A-4FE2-B703-9F2229F47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7BE7EC-36C7-46E6-8C13-2398FB989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6E5E-3430-44D3-B91C-0604F3A088EE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A36B4F-7146-4A8B-B8A0-18A74905F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B207FA-A90F-4976-BAC2-5BFF6836C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43BD-9418-4A05-A449-39D9E41E2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7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1BC073-8706-4CB2-88A7-781B632D4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528F18-A74A-4A75-8393-3DAFC7D0E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F32EA4-B1DE-425E-904A-B13952134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6E5E-3430-44D3-B91C-0604F3A088EE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D4E3B5-9F89-4A4C-8C60-42BC22778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644325-4190-4F99-8FCB-8DDDED4F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43BD-9418-4A05-A449-39D9E41E2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73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ED018-E890-42FF-81E5-F8E9A5CCB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380BDE-D913-4C31-B712-AA0B2C3004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A57D2B-C3AF-4EB5-B401-01C8671EE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0EECD8-ACDC-4397-B3BE-1BC23BB3B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6E5E-3430-44D3-B91C-0604F3A088EE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BC6C20-2E7E-4E1E-B4DB-3B077838C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2F2009-1A44-476A-8E13-BDF280F1F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43BD-9418-4A05-A449-39D9E41E2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87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5D060-8A89-4808-9B47-67AFD44E1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0E01CA-2115-4C5F-841C-ADF917ED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712A0D-7ACC-4FFC-84A6-63232657C5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C23464-BB8F-44D3-B387-D172560D6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545A749-E9A8-4674-BE08-335C0A7687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5A13B23-7337-4C32-BA9F-462004E38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6E5E-3430-44D3-B91C-0604F3A088EE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D9FF89E-EAA9-4523-83A8-4B50C07B5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3748F94-5AF8-4329-A7FE-A5546BE27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43BD-9418-4A05-A449-39D9E41E2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9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118774-99BA-44C9-A0D8-C3C90060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B36620-AF88-4C16-853A-5F043BBCD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6E5E-3430-44D3-B91C-0604F3A088EE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DC2D85-4431-4C93-913D-0148DCEB1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B4333F-5730-4B1E-ACD7-228C4E584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43BD-9418-4A05-A449-39D9E41E2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66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BE4EBE-46DC-4ED0-A7B3-BE3E8C9A0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6E5E-3430-44D3-B91C-0604F3A088EE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9FB2E2-36AC-418D-A4B6-EC2918915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B3168D-2ED4-40DE-85A1-FFBA7BCDD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43BD-9418-4A05-A449-39D9E41E2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2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E220C-6364-426E-B68B-22A0FAB6B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09CCED-DF8A-4324-A92C-77EC7E61D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3CB5AA-CC26-4739-8F68-21045D4E5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3E2DF0-725B-4897-A1D9-D452E6E04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6E5E-3430-44D3-B91C-0604F3A088EE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D78CEA-A7A7-4063-B312-863EF285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0CFA6B-BD8B-46EA-9559-BC7675651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43BD-9418-4A05-A449-39D9E41E2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D40D6A-F643-4F5C-B61A-AA3D11ABD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45AC425-4D84-4D04-BBE2-F21143FB28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6E503F-D47E-4953-B3A1-B34783648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5D1ECF-795E-41F2-8927-E97986ACD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6E5E-3430-44D3-B91C-0604F3A088EE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CE682E-13E0-4E8E-A44E-3F5D14507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F884C3-7242-4C4F-B49A-A5859B452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43BD-9418-4A05-A449-39D9E41E2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60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5084B59-E359-42E2-87D3-7815BE27A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EE7440-27F7-4D5F-A0D8-FCC5F2DA5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2F109C-A837-49FD-8810-32301A6F9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46E5E-3430-44D3-B91C-0604F3A088EE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469124-BBE4-466D-BF23-E5C321E4E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0B3170-F31C-4D82-8785-E6C5832D4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743BD-9418-4A05-A449-39D9E41E2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5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8BED403-1604-4925-A1A4-31BA34BB4F42}"/>
              </a:ext>
            </a:extLst>
          </p:cNvPr>
          <p:cNvSpPr txBox="1"/>
          <p:nvPr/>
        </p:nvSpPr>
        <p:spPr>
          <a:xfrm>
            <a:off x="0" y="1032705"/>
            <a:ext cx="12192000" cy="42840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ACC154-1234-484B-B732-E1DED53D5B9A}"/>
              </a:ext>
            </a:extLst>
          </p:cNvPr>
          <p:cNvSpPr txBox="1"/>
          <p:nvPr/>
        </p:nvSpPr>
        <p:spPr>
          <a:xfrm>
            <a:off x="1103072" y="1032546"/>
            <a:ext cx="9523739" cy="3825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4800" dirty="0"/>
              <a:t>水槽实验与天线调研</a:t>
            </a:r>
            <a:endParaRPr lang="en-US" altLang="zh-CN" sz="4800" dirty="0"/>
          </a:p>
          <a:p>
            <a:pPr algn="ctr">
              <a:lnSpc>
                <a:spcPct val="200000"/>
              </a:lnSpc>
            </a:pPr>
            <a:r>
              <a:rPr lang="zh-CN" altLang="en-US" sz="3200" b="1" dirty="0">
                <a:solidFill>
                  <a:srgbClr val="FF0000"/>
                </a:solidFill>
              </a:rPr>
              <a:t>电场参数测量小组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algn="ctr">
              <a:lnSpc>
                <a:spcPct val="200000"/>
              </a:lnSpc>
            </a:pPr>
            <a:endParaRPr lang="en-US" sz="4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66A9F20-6C2E-4713-BA1E-496F12CC2BA3}"/>
              </a:ext>
            </a:extLst>
          </p:cNvPr>
          <p:cNvSpPr txBox="1"/>
          <p:nvPr/>
        </p:nvSpPr>
        <p:spPr>
          <a:xfrm>
            <a:off x="3962400" y="4404648"/>
            <a:ext cx="3805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2021/10/11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39A968-A446-4798-A75F-E54E0AE5C1DD}"/>
              </a:ext>
            </a:extLst>
          </p:cNvPr>
          <p:cNvSpPr txBox="1"/>
          <p:nvPr/>
        </p:nvSpPr>
        <p:spPr>
          <a:xfrm>
            <a:off x="3211225" y="3527406"/>
            <a:ext cx="5153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 尚轩宇   陶石    郑显明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82251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FAD511A-11CA-46F3-BCBF-304F6987C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7" y="0"/>
            <a:ext cx="9244613" cy="21098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2F240C1-568F-45EA-A8D1-3D36577A9A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59"/>
          <a:stretch/>
        </p:blipFill>
        <p:spPr>
          <a:xfrm>
            <a:off x="521793" y="1899822"/>
            <a:ext cx="6372225" cy="48656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997B0B7-381A-4CAD-9230-C8F3B8C4DBD2}"/>
              </a:ext>
            </a:extLst>
          </p:cNvPr>
          <p:cNvSpPr txBox="1"/>
          <p:nvPr/>
        </p:nvSpPr>
        <p:spPr>
          <a:xfrm>
            <a:off x="5397623" y="1899822"/>
            <a:ext cx="5983550" cy="440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西安</a:t>
            </a:r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504</a:t>
            </a:r>
            <a:r>
              <a:rPr lang="zh-CN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</a:t>
            </a:r>
            <a:endParaRPr lang="en-US" altLang="zh-CN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zh-CN" altLang="en-US" sz="4800" b="1" dirty="0">
                <a:solidFill>
                  <a:srgbClr val="FF0000"/>
                </a:solidFill>
              </a:rPr>
              <a:t>（西安电子科技大学）</a:t>
            </a:r>
            <a:endParaRPr lang="en-US" altLang="zh-CN" sz="48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4800" b="1" dirty="0">
                <a:solidFill>
                  <a:srgbClr val="FF0000"/>
                </a:solidFill>
              </a:rPr>
              <a:t>（电子</a:t>
            </a:r>
            <a:r>
              <a:rPr lang="en-US" altLang="zh-CN" sz="4800" b="1" dirty="0">
                <a:solidFill>
                  <a:srgbClr val="FF0000"/>
                </a:solidFill>
              </a:rPr>
              <a:t>28</a:t>
            </a:r>
            <a:r>
              <a:rPr lang="zh-CN" altLang="en-US" sz="4800" b="1" dirty="0">
                <a:solidFill>
                  <a:srgbClr val="FF0000"/>
                </a:solidFill>
              </a:rPr>
              <a:t>所）</a:t>
            </a:r>
            <a:endParaRPr lang="en-US" altLang="zh-CN" sz="48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4800" b="1" dirty="0">
                <a:solidFill>
                  <a:srgbClr val="FF0000"/>
                </a:solidFill>
              </a:rPr>
              <a:t>（电子</a:t>
            </a:r>
            <a:r>
              <a:rPr lang="en-US" altLang="zh-CN" sz="4800" b="1" dirty="0">
                <a:solidFill>
                  <a:srgbClr val="FF0000"/>
                </a:solidFill>
              </a:rPr>
              <a:t>14</a:t>
            </a:r>
            <a:r>
              <a:rPr lang="zh-CN" altLang="en-US" sz="4800" b="1" dirty="0">
                <a:solidFill>
                  <a:srgbClr val="FF0000"/>
                </a:solidFill>
              </a:rPr>
              <a:t>所）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30C385-8F1E-4186-A882-F4B5D52474AF}"/>
              </a:ext>
            </a:extLst>
          </p:cNvPr>
          <p:cNvSpPr txBox="1"/>
          <p:nvPr/>
        </p:nvSpPr>
        <p:spPr>
          <a:xfrm>
            <a:off x="6096000" y="6275936"/>
            <a:ext cx="5446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[https://www.cast.cn/news/6976]</a:t>
            </a:r>
          </a:p>
        </p:txBody>
      </p:sp>
    </p:spTree>
    <p:extLst>
      <p:ext uri="{BB962C8B-B14F-4D97-AF65-F5344CB8AC3E}">
        <p14:creationId xmlns:p14="http://schemas.microsoft.com/office/powerpoint/2010/main" val="775496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2690736-57F2-4E58-9F8B-A20B5F6CDA95}"/>
              </a:ext>
            </a:extLst>
          </p:cNvPr>
          <p:cNvCxnSpPr/>
          <p:nvPr/>
        </p:nvCxnSpPr>
        <p:spPr>
          <a:xfrm>
            <a:off x="302615" y="766460"/>
            <a:ext cx="52200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2226DD2-829F-4B91-9A95-AC45DC790B2D}"/>
              </a:ext>
            </a:extLst>
          </p:cNvPr>
          <p:cNvSpPr txBox="1"/>
          <p:nvPr/>
        </p:nvSpPr>
        <p:spPr>
          <a:xfrm>
            <a:off x="776797" y="189971"/>
            <a:ext cx="230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、天线调研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8773992-D689-416A-963E-2425EDAA9F49}"/>
              </a:ext>
            </a:extLst>
          </p:cNvPr>
          <p:cNvGrpSpPr/>
          <p:nvPr/>
        </p:nvGrpSpPr>
        <p:grpSpPr>
          <a:xfrm>
            <a:off x="861412" y="1077809"/>
            <a:ext cx="10993237" cy="5590220"/>
            <a:chOff x="905800" y="1085943"/>
            <a:chExt cx="10993237" cy="559022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FF9B4F2-5D79-4723-88B6-936C999EE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800" y="1085943"/>
              <a:ext cx="9048750" cy="364807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4717299-683C-4BE2-A056-12BC68501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7689" y="3948019"/>
              <a:ext cx="9191348" cy="2728144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4424BFE-8145-4396-9B40-24910D1D543F}"/>
                </a:ext>
              </a:extLst>
            </p:cNvPr>
            <p:cNvSpPr txBox="1"/>
            <p:nvPr/>
          </p:nvSpPr>
          <p:spPr>
            <a:xfrm>
              <a:off x="3080551" y="1715896"/>
              <a:ext cx="3669437" cy="589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FF0000"/>
                  </a:solidFill>
                </a:rPr>
                <a:t>已研制过相关的载荷：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3E931B8-EBA5-40A2-BF45-A372526A2164}"/>
              </a:ext>
            </a:extLst>
          </p:cNvPr>
          <p:cNvSpPr txBox="1"/>
          <p:nvPr/>
        </p:nvSpPr>
        <p:spPr>
          <a:xfrm>
            <a:off x="5774925" y="542300"/>
            <a:ext cx="4179625" cy="108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（兰州</a:t>
            </a:r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510</a:t>
            </a:r>
            <a:r>
              <a:rPr lang="zh-CN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所）</a:t>
            </a:r>
            <a:endParaRPr lang="en-US" altLang="zh-CN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141A11-9091-4D85-BEA2-F40334D34680}"/>
              </a:ext>
            </a:extLst>
          </p:cNvPr>
          <p:cNvSpPr txBox="1"/>
          <p:nvPr/>
        </p:nvSpPr>
        <p:spPr>
          <a:xfrm>
            <a:off x="8012375" y="1629585"/>
            <a:ext cx="417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[http://www.lipcast.cn/]</a:t>
            </a:r>
          </a:p>
        </p:txBody>
      </p:sp>
    </p:spTree>
    <p:extLst>
      <p:ext uri="{BB962C8B-B14F-4D97-AF65-F5344CB8AC3E}">
        <p14:creationId xmlns:p14="http://schemas.microsoft.com/office/powerpoint/2010/main" val="855516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00654F1-8C9E-4E5F-9E93-A81F79680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15" y="1642600"/>
            <a:ext cx="3437470" cy="25673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D3DD6DE-0E88-4EB3-96E6-7D2E4B1B2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300" y="189971"/>
            <a:ext cx="4252980" cy="342324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6C0480-5FC2-47B6-AF3B-F1D76E2244FA}"/>
              </a:ext>
            </a:extLst>
          </p:cNvPr>
          <p:cNvSpPr txBox="1"/>
          <p:nvPr/>
        </p:nvSpPr>
        <p:spPr>
          <a:xfrm>
            <a:off x="674704" y="1018475"/>
            <a:ext cx="3338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F0000"/>
                </a:solidFill>
              </a:rPr>
              <a:t>太阳能板展开</a:t>
            </a:r>
            <a:endParaRPr lang="en-US" sz="3600" b="1" dirty="0">
              <a:solidFill>
                <a:srgbClr val="FF0000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4F8526E-3F26-4778-943E-67DB2C0A7784}"/>
              </a:ext>
            </a:extLst>
          </p:cNvPr>
          <p:cNvGrpSpPr/>
          <p:nvPr/>
        </p:nvGrpSpPr>
        <p:grpSpPr>
          <a:xfrm>
            <a:off x="302615" y="189971"/>
            <a:ext cx="5220070" cy="576489"/>
            <a:chOff x="302615" y="189971"/>
            <a:chExt cx="5220070" cy="576489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3FF0DFF4-D1CC-49E1-9069-A24C1BE1592B}"/>
                </a:ext>
              </a:extLst>
            </p:cNvPr>
            <p:cNvCxnSpPr/>
            <p:nvPr/>
          </p:nvCxnSpPr>
          <p:spPr>
            <a:xfrm>
              <a:off x="302615" y="766460"/>
              <a:ext cx="522007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C930A81-12FD-4BB4-BE2C-A0A225FDA440}"/>
                </a:ext>
              </a:extLst>
            </p:cNvPr>
            <p:cNvSpPr txBox="1"/>
            <p:nvPr/>
          </p:nvSpPr>
          <p:spPr>
            <a:xfrm>
              <a:off x="776796" y="189971"/>
              <a:ext cx="23481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r>
                <a:rPr lang="zh-CN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、天线调研</a:t>
              </a:r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F4F7D13B-FAAB-4458-BAD5-CF5425224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92" y="4444918"/>
            <a:ext cx="3338004" cy="2223111"/>
          </a:xfrm>
          <a:prstGeom prst="rect">
            <a:avLst/>
          </a:prstGeom>
        </p:spPr>
      </p:pic>
      <p:pic>
        <p:nvPicPr>
          <p:cNvPr id="8" name="Picture 2" descr="张衡一号”发射跳出地球测地震">
            <a:extLst>
              <a:ext uri="{FF2B5EF4-FFF2-40B4-BE49-F238E27FC236}">
                <a16:creationId xmlns:a16="http://schemas.microsoft.com/office/drawing/2014/main" id="{E59B388D-FE41-4FB5-9677-A3197DB0206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685" y="3755231"/>
            <a:ext cx="53340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24669FC-213A-441E-A79B-A26C375094D5}"/>
              </a:ext>
            </a:extLst>
          </p:cNvPr>
          <p:cNvSpPr txBox="1"/>
          <p:nvPr/>
        </p:nvSpPr>
        <p:spPr>
          <a:xfrm>
            <a:off x="5264458" y="3102769"/>
            <a:ext cx="2787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F0000"/>
                </a:solidFill>
              </a:rPr>
              <a:t>张衡一号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5A0CA6-E45D-45D0-B0E9-8728D31AEEEC}"/>
              </a:ext>
            </a:extLst>
          </p:cNvPr>
          <p:cNvSpPr txBox="1"/>
          <p:nvPr/>
        </p:nvSpPr>
        <p:spPr>
          <a:xfrm>
            <a:off x="8919673" y="375163"/>
            <a:ext cx="3437470" cy="3373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工程上硬件部分创新难度</a:t>
            </a:r>
            <a:endParaRPr lang="en-US" altLang="zh-C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实践积累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经验积累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工序问题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成本问题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可行性问题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理论和实践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硬件创新性难、软件相对来说较容易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5026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C4A58C1-D429-4C87-B49A-AAB7E212633E}"/>
              </a:ext>
            </a:extLst>
          </p:cNvPr>
          <p:cNvGrpSpPr/>
          <p:nvPr/>
        </p:nvGrpSpPr>
        <p:grpSpPr>
          <a:xfrm>
            <a:off x="776797" y="730947"/>
            <a:ext cx="10638406" cy="5396106"/>
            <a:chOff x="150919" y="630314"/>
            <a:chExt cx="11561685" cy="602642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17166A8-AC26-4DB4-83D8-3DA8F48B0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087" y="630314"/>
              <a:ext cx="10144033" cy="334256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C552B88-B043-4B32-80F6-9D5B3618E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19" y="3750951"/>
              <a:ext cx="11561685" cy="2905784"/>
            </a:xfrm>
            <a:prstGeom prst="rect">
              <a:avLst/>
            </a:prstGeom>
          </p:spPr>
        </p:pic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1B153A7-B541-44F8-9221-8589B1EDBEF1}"/>
              </a:ext>
            </a:extLst>
          </p:cNvPr>
          <p:cNvCxnSpPr/>
          <p:nvPr/>
        </p:nvCxnSpPr>
        <p:spPr>
          <a:xfrm>
            <a:off x="302615" y="766460"/>
            <a:ext cx="52200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BF69821-4A79-4B64-A9D5-634D62137B98}"/>
              </a:ext>
            </a:extLst>
          </p:cNvPr>
          <p:cNvSpPr txBox="1"/>
          <p:nvPr/>
        </p:nvSpPr>
        <p:spPr>
          <a:xfrm>
            <a:off x="776796" y="189971"/>
            <a:ext cx="2232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、天线调研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D232C6F-C3B0-454E-BEF8-E5298E395C66}"/>
              </a:ext>
            </a:extLst>
          </p:cNvPr>
          <p:cNvSpPr txBox="1"/>
          <p:nvPr/>
        </p:nvSpPr>
        <p:spPr>
          <a:xfrm>
            <a:off x="422647" y="1839451"/>
            <a:ext cx="4232729" cy="149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王健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相关报告</a:t>
            </a:r>
            <a:endParaRPr lang="en-US" altLang="zh-CN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2020.09~2020.10</a:t>
            </a:r>
          </a:p>
        </p:txBody>
      </p:sp>
    </p:spTree>
    <p:extLst>
      <p:ext uri="{BB962C8B-B14F-4D97-AF65-F5344CB8AC3E}">
        <p14:creationId xmlns:p14="http://schemas.microsoft.com/office/powerpoint/2010/main" val="3106097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6" y="2348880"/>
            <a:ext cx="566737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箭头连接符 4"/>
          <p:cNvCxnSpPr/>
          <p:nvPr/>
        </p:nvCxnSpPr>
        <p:spPr>
          <a:xfrm flipV="1">
            <a:off x="2948905" y="4653136"/>
            <a:ext cx="36004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28825" y="48691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普通导线</a:t>
            </a:r>
          </a:p>
        </p:txBody>
      </p:sp>
      <p:cxnSp>
        <p:nvCxnSpPr>
          <p:cNvPr id="7" name="直接箭头连接符 6"/>
          <p:cNvCxnSpPr/>
          <p:nvPr/>
        </p:nvCxnSpPr>
        <p:spPr>
          <a:xfrm>
            <a:off x="4173042" y="3501008"/>
            <a:ext cx="122759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03713" y="30689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长导线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7320136" y="1340769"/>
            <a:ext cx="4320480" cy="4082197"/>
            <a:chOff x="6876529" y="1268760"/>
            <a:chExt cx="4592362" cy="4388813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70" b="19455"/>
            <a:stretch/>
          </p:blipFill>
          <p:spPr bwMode="auto">
            <a:xfrm>
              <a:off x="6876529" y="1268760"/>
              <a:ext cx="4592362" cy="4388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直接箭头连接符 9"/>
            <p:cNvCxnSpPr/>
            <p:nvPr/>
          </p:nvCxnSpPr>
          <p:spPr>
            <a:xfrm flipV="1">
              <a:off x="9018597" y="3794915"/>
              <a:ext cx="0" cy="35049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8460705" y="3353317"/>
              <a:ext cx="1177721" cy="397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自带导线</a:t>
              </a:r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V="1">
              <a:off x="10116889" y="4546095"/>
              <a:ext cx="0" cy="46340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9252793" y="4217413"/>
              <a:ext cx="1177721" cy="397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普通导线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85E0C6B-AF5B-4CC7-BF89-4F4DA5B4BDF6}"/>
              </a:ext>
            </a:extLst>
          </p:cNvPr>
          <p:cNvGrpSpPr/>
          <p:nvPr/>
        </p:nvGrpSpPr>
        <p:grpSpPr>
          <a:xfrm>
            <a:off x="551384" y="1073061"/>
            <a:ext cx="5544616" cy="976754"/>
            <a:chOff x="695946" y="661338"/>
            <a:chExt cx="5544616" cy="976754"/>
          </a:xfrm>
        </p:grpSpPr>
        <p:sp>
          <p:nvSpPr>
            <p:cNvPr id="14" name="矩形 13"/>
            <p:cNvSpPr/>
            <p:nvPr/>
          </p:nvSpPr>
          <p:spPr>
            <a:xfrm>
              <a:off x="695946" y="846004"/>
              <a:ext cx="1008112" cy="720080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4888" y="105273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信号源</a:t>
              </a: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4872410" y="773996"/>
              <a:ext cx="1368152" cy="864096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17905" y="105273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示波器</a:t>
              </a: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1704058" y="1052736"/>
              <a:ext cx="31683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704058" y="1278052"/>
              <a:ext cx="31683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704058" y="70198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04058" y="120604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–</a:t>
              </a:r>
              <a:endParaRPr lang="zh-CN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40163" y="66133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更换导线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554426" y="610368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普通导线绝对不行</a:t>
            </a:r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4692390" y="4437176"/>
            <a:ext cx="0" cy="540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79776" y="50131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自带导线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E31159E-4C38-4513-BF68-331BFD62D9A6}"/>
              </a:ext>
            </a:extLst>
          </p:cNvPr>
          <p:cNvGrpSpPr/>
          <p:nvPr/>
        </p:nvGrpSpPr>
        <p:grpSpPr>
          <a:xfrm>
            <a:off x="302615" y="139874"/>
            <a:ext cx="5220070" cy="626586"/>
            <a:chOff x="302615" y="139874"/>
            <a:chExt cx="5220070" cy="626586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8918A5B7-2803-4CFD-951E-AE44100A4FF6}"/>
                </a:ext>
              </a:extLst>
            </p:cNvPr>
            <p:cNvCxnSpPr/>
            <p:nvPr/>
          </p:nvCxnSpPr>
          <p:spPr>
            <a:xfrm>
              <a:off x="302615" y="766460"/>
              <a:ext cx="522007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9325584-B862-44A8-BA12-87C882A1104D}"/>
                </a:ext>
              </a:extLst>
            </p:cNvPr>
            <p:cNvSpPr txBox="1"/>
            <p:nvPr/>
          </p:nvSpPr>
          <p:spPr>
            <a:xfrm>
              <a:off x="302615" y="139874"/>
              <a:ext cx="26462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zh-CN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、导线选型</a:t>
              </a:r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380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FC89604-77F0-46EA-8E43-8583A92C0B5A}"/>
              </a:ext>
            </a:extLst>
          </p:cNvPr>
          <p:cNvSpPr txBox="1"/>
          <p:nvPr/>
        </p:nvSpPr>
        <p:spPr>
          <a:xfrm>
            <a:off x="4003935" y="1440112"/>
            <a:ext cx="5370883" cy="4421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方波传递函数测量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陶石</a:t>
            </a:r>
            <a:endParaRPr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     理论分析、实验测量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 startAt="2"/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大水槽调研与数据处理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尚轩宇</a:t>
            </a:r>
            <a:endParaRPr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    水槽尺寸、材质、价格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 startAt="3"/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天线调研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郑显明</a:t>
            </a:r>
            <a:endParaRPr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 可行性</a:t>
            </a:r>
            <a:r>
              <a:rPr lang="en-US" altLang="zh-CN" sz="2400" dirty="0">
                <a:solidFill>
                  <a:srgbClr val="FF0000"/>
                </a:solidFill>
              </a:rPr>
              <a:t>(</a:t>
            </a:r>
            <a:r>
              <a:rPr lang="zh-CN" altLang="en-US" sz="2400" dirty="0">
                <a:solidFill>
                  <a:srgbClr val="FF0000"/>
                </a:solidFill>
              </a:rPr>
              <a:t>适宜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  <a:r>
              <a:rPr lang="zh-CN" altLang="en-US" sz="2400" dirty="0">
                <a:solidFill>
                  <a:srgbClr val="FF0000"/>
                </a:solidFill>
              </a:rPr>
              <a:t>、天线生产单位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25A54FA-FFF7-4E92-A8CF-521A4C7EF0DD}"/>
              </a:ext>
            </a:extLst>
          </p:cNvPr>
          <p:cNvGrpSpPr/>
          <p:nvPr/>
        </p:nvGrpSpPr>
        <p:grpSpPr>
          <a:xfrm>
            <a:off x="166976" y="119270"/>
            <a:ext cx="12025023" cy="707667"/>
            <a:chOff x="166976" y="119270"/>
            <a:chExt cx="12025023" cy="707667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7A8CFC5-3CA7-48FC-B216-09C164DC790E}"/>
                </a:ext>
              </a:extLst>
            </p:cNvPr>
            <p:cNvSpPr txBox="1"/>
            <p:nvPr/>
          </p:nvSpPr>
          <p:spPr>
            <a:xfrm>
              <a:off x="166976" y="119270"/>
              <a:ext cx="12025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讨论组问题</a:t>
              </a:r>
              <a:r>
                <a:rPr lang="en-US" altLang="zh-CN" sz="3600" dirty="0"/>
                <a:t>(outline)</a:t>
              </a:r>
              <a:endParaRPr lang="en-US" sz="3600" dirty="0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AFE4AC8-A5A0-40D4-B4F1-81B9763D63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977" y="826936"/>
              <a:ext cx="11919006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906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EA9D56A-CF42-4246-8EA4-99979DFD7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901" y="2938008"/>
            <a:ext cx="4167218" cy="31146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3CDC0F2-09EA-4E46-983F-8C5FBBC6A813}"/>
              </a:ext>
            </a:extLst>
          </p:cNvPr>
          <p:cNvSpPr txBox="1"/>
          <p:nvPr/>
        </p:nvSpPr>
        <p:spPr>
          <a:xfrm>
            <a:off x="472108" y="1648937"/>
            <a:ext cx="4204252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square wave with an amplitude of 1, it can be represented as an infinite sum of sinusoidal waves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C3E143-2DEC-4C61-8A93-5B7D1616F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7" y="3675815"/>
            <a:ext cx="8168238" cy="17526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21A227D-9350-4774-BD22-D35D79AAB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6471" y="173089"/>
            <a:ext cx="5710350" cy="2453725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518DDE5-28FB-41FD-9693-1DA599214AE1}"/>
              </a:ext>
            </a:extLst>
          </p:cNvPr>
          <p:cNvCxnSpPr/>
          <p:nvPr/>
        </p:nvCxnSpPr>
        <p:spPr>
          <a:xfrm>
            <a:off x="310720" y="932155"/>
            <a:ext cx="52200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330B71E1-6C81-4A8F-A463-DA37E352DBF6}"/>
              </a:ext>
            </a:extLst>
          </p:cNvPr>
          <p:cNvSpPr txBox="1"/>
          <p:nvPr/>
        </p:nvSpPr>
        <p:spPr>
          <a:xfrm>
            <a:off x="285678" y="387910"/>
            <a:ext cx="5981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Square wave signal Fourier series</a:t>
            </a:r>
          </a:p>
        </p:txBody>
      </p:sp>
    </p:spTree>
    <p:extLst>
      <p:ext uri="{BB962C8B-B14F-4D97-AF65-F5344CB8AC3E}">
        <p14:creationId xmlns:p14="http://schemas.microsoft.com/office/powerpoint/2010/main" val="583902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BCAB329-E01E-4169-89E8-ED04A48E6DC8}"/>
              </a:ext>
            </a:extLst>
          </p:cNvPr>
          <p:cNvSpPr txBox="1"/>
          <p:nvPr/>
        </p:nvSpPr>
        <p:spPr>
          <a:xfrm>
            <a:off x="587301" y="409585"/>
            <a:ext cx="3798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Measuring Method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F7AC1F-C267-41BD-B1B2-2459356D379C}"/>
              </a:ext>
            </a:extLst>
          </p:cNvPr>
          <p:cNvSpPr txBox="1"/>
          <p:nvPr/>
        </p:nvSpPr>
        <p:spPr>
          <a:xfrm>
            <a:off x="662386" y="1177077"/>
            <a:ext cx="6539948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1.Choose the amplitude and a frequency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2.Use the first three term of the equation (f, 3f, 5f)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3.Find the corresponding response function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4.Predict the output amplitude by using the response function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0A51B5-B90E-4F5E-9D60-843C1A20DEC2}"/>
              </a:ext>
            </a:extLst>
          </p:cNvPr>
          <p:cNvSpPr txBox="1"/>
          <p:nvPr/>
        </p:nvSpPr>
        <p:spPr>
          <a:xfrm>
            <a:off x="1008822" y="5297324"/>
            <a:ext cx="5153439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that we need to scaling and translate the Fourier series depending on the amplitude and frequency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4CAA1E-A53D-4AE2-A39B-300FBE1FD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22" y="3299790"/>
            <a:ext cx="8168238" cy="17526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EC18B48-6BEA-4425-8D4F-C93F6038E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608" y="556683"/>
            <a:ext cx="5019570" cy="3772794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A37ED32-C27B-4AD6-BEAC-6DA1847AEF88}"/>
              </a:ext>
            </a:extLst>
          </p:cNvPr>
          <p:cNvCxnSpPr/>
          <p:nvPr/>
        </p:nvCxnSpPr>
        <p:spPr>
          <a:xfrm>
            <a:off x="310720" y="932155"/>
            <a:ext cx="52200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630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2920" y="77635"/>
            <a:ext cx="3429888" cy="638977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、方波的测量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时域</a:t>
            </a:r>
          </a:p>
        </p:txBody>
      </p:sp>
      <p:sp>
        <p:nvSpPr>
          <p:cNvPr id="13" name="副标题 2"/>
          <p:cNvSpPr>
            <a:spLocks noGrp="1"/>
          </p:cNvSpPr>
          <p:nvPr/>
        </p:nvSpPr>
        <p:spPr>
          <a:xfrm>
            <a:off x="302616" y="931854"/>
            <a:ext cx="9652090" cy="608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思路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对方波进行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操作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在每个频点求出相应的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与之前的结果比较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D7C1144-22B8-48A7-A08D-612DAC68BFE7}"/>
              </a:ext>
            </a:extLst>
          </p:cNvPr>
          <p:cNvGrpSpPr/>
          <p:nvPr/>
        </p:nvGrpSpPr>
        <p:grpSpPr>
          <a:xfrm>
            <a:off x="0" y="1539875"/>
            <a:ext cx="12121135" cy="5318125"/>
            <a:chOff x="0" y="1539875"/>
            <a:chExt cx="12121135" cy="5318125"/>
          </a:xfrm>
        </p:grpSpPr>
        <p:pic>
          <p:nvPicPr>
            <p:cNvPr id="7" name="图片 6" descr="20Hz_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5530" y="3110538"/>
              <a:ext cx="4205605" cy="3154045"/>
            </a:xfrm>
            <a:prstGeom prst="rect">
              <a:avLst/>
            </a:prstGeom>
          </p:spPr>
        </p:pic>
        <p:pic>
          <p:nvPicPr>
            <p:cNvPr id="6" name="图片 5" descr="10Hz_1"/>
            <p:cNvPicPr>
              <a:picLocks noChangeAspect="1"/>
            </p:cNvPicPr>
            <p:nvPr/>
          </p:nvPicPr>
          <p:blipFill>
            <a:blip r:embed="rId3"/>
            <a:srcRect r="7346"/>
            <a:stretch>
              <a:fillRect/>
            </a:stretch>
          </p:blipFill>
          <p:spPr>
            <a:xfrm>
              <a:off x="3839847" y="2273715"/>
              <a:ext cx="4036695" cy="3267710"/>
            </a:xfrm>
            <a:prstGeom prst="rect">
              <a:avLst/>
            </a:prstGeom>
          </p:spPr>
        </p:pic>
        <p:pic>
          <p:nvPicPr>
            <p:cNvPr id="8" name="图片 7" descr="5Hz_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539875"/>
              <a:ext cx="4315460" cy="323659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1630395" y="4687560"/>
                  <a:ext cx="135699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1" dirty="0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CN" sz="4000" b="1" i="1" dirty="0" smtClean="0">
                            <a:latin typeface="Cambria Math" panose="02040503050406030204" pitchFamily="18" charset="0"/>
                          </a:rPr>
                          <m:t>𝑯𝒛</m:t>
                        </m:r>
                      </m:oMath>
                    </m:oMathPara>
                  </a14:m>
                  <a:endParaRPr lang="en-US" altLang="zh-CN" sz="4000" b="1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0395" y="4687560"/>
                  <a:ext cx="1356995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5417503" y="5541425"/>
                  <a:ext cx="135699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US" altLang="zh-CN" sz="4000" b="1" i="1" dirty="0" smtClean="0">
                            <a:latin typeface="Cambria Math" panose="02040503050406030204" pitchFamily="18" charset="0"/>
                          </a:rPr>
                          <m:t>𝑯𝒛</m:t>
                        </m:r>
                      </m:oMath>
                    </m:oMathPara>
                  </a14:m>
                  <a:endParaRPr lang="en-US" altLang="zh-CN" sz="4000" b="1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7503" y="5541425"/>
                  <a:ext cx="1356995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9555163" y="6150114"/>
                  <a:ext cx="127330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1" dirty="0" smtClean="0">
                            <a:latin typeface="Cambria Math" panose="02040503050406030204" pitchFamily="18" charset="0"/>
                          </a:rPr>
                          <m:t>𝟐𝟎</m:t>
                        </m:r>
                        <m:r>
                          <a:rPr lang="en-US" altLang="zh-CN" sz="4000" b="1" i="1" dirty="0" smtClean="0">
                            <a:latin typeface="Cambria Math" panose="02040503050406030204" pitchFamily="18" charset="0"/>
                          </a:rPr>
                          <m:t>𝑯𝒛</m:t>
                        </m:r>
                      </m:oMath>
                    </m:oMathPara>
                  </a14:m>
                  <a:endParaRPr lang="en-US" altLang="zh-CN" sz="4000" b="1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5163" y="6150114"/>
                  <a:ext cx="1273302" cy="707886"/>
                </a:xfrm>
                <a:prstGeom prst="rect">
                  <a:avLst/>
                </a:prstGeom>
                <a:blipFill>
                  <a:blip r:embed="rId7"/>
                  <a:stretch>
                    <a:fillRect r="-66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BAC264-7E46-4D03-AFF7-E7463A5D28D6}"/>
              </a:ext>
            </a:extLst>
          </p:cNvPr>
          <p:cNvCxnSpPr/>
          <p:nvPr/>
        </p:nvCxnSpPr>
        <p:spPr>
          <a:xfrm>
            <a:off x="302615" y="766460"/>
            <a:ext cx="52200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158A147C-E184-4AAD-AAF9-A749E52F3311}"/>
              </a:ext>
            </a:extLst>
          </p:cNvPr>
          <p:cNvSpPr txBox="1"/>
          <p:nvPr/>
        </p:nvSpPr>
        <p:spPr>
          <a:xfrm>
            <a:off x="536575" y="5734616"/>
            <a:ext cx="3739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Base frequency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903423" y="4348226"/>
            <a:ext cx="1380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5Hz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576104" y="5296732"/>
            <a:ext cx="1356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10Hz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762981" y="6219413"/>
            <a:ext cx="1356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20Hz</a:t>
            </a:r>
          </a:p>
        </p:txBody>
      </p:sp>
      <p:pic>
        <p:nvPicPr>
          <p:cNvPr id="14" name="图片 13" descr="D:\卫星\5Hz_4_带标注.png5Hz_4_带标注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060196"/>
            <a:ext cx="4392295" cy="3288030"/>
          </a:xfrm>
          <a:prstGeom prst="rect">
            <a:avLst/>
          </a:prstGeom>
        </p:spPr>
      </p:pic>
      <p:pic>
        <p:nvPicPr>
          <p:cNvPr id="16" name="图片 15" descr="D:\卫星\20Hz_4_带标注.png20Hz_4_带标注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18540" y="3077591"/>
            <a:ext cx="4375785" cy="3277870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B3503D1-696D-45AB-AFB2-F42A1845F63C}"/>
              </a:ext>
            </a:extLst>
          </p:cNvPr>
          <p:cNvCxnSpPr/>
          <p:nvPr/>
        </p:nvCxnSpPr>
        <p:spPr>
          <a:xfrm>
            <a:off x="302615" y="766460"/>
            <a:ext cx="52200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D:\卫星\10Hz_4_带标注.png10Hz_4_带标注"/>
          <p:cNvPicPr>
            <a:picLocks noChangeAspect="1"/>
          </p:cNvPicPr>
          <p:nvPr/>
        </p:nvPicPr>
        <p:blipFill>
          <a:blip r:embed="rId4"/>
          <a:srcRect l="4801" r="6164"/>
          <a:stretch>
            <a:fillRect/>
          </a:stretch>
        </p:blipFill>
        <p:spPr>
          <a:xfrm>
            <a:off x="4199247" y="2006797"/>
            <a:ext cx="3898265" cy="3289935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18C4B305-0C5F-426B-9CCE-563044B30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19" y="77635"/>
            <a:ext cx="3634075" cy="638977"/>
          </a:xfrm>
        </p:spPr>
        <p:txBody>
          <a:bodyPr>
            <a:noAutofit/>
          </a:bodyPr>
          <a:lstStyle/>
          <a:p>
            <a:pPr algn="l"/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、方波的测量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幅度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9C3EA7-10F7-42C1-8840-215F76CE5D70}"/>
              </a:ext>
            </a:extLst>
          </p:cNvPr>
          <p:cNvSpPr txBox="1"/>
          <p:nvPr/>
        </p:nvSpPr>
        <p:spPr>
          <a:xfrm>
            <a:off x="121111" y="4861412"/>
            <a:ext cx="4239808" cy="1711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实验结论：</a:t>
            </a:r>
            <a:r>
              <a:rPr lang="zh-CN" altLang="en-US" dirty="0"/>
              <a:t>利用该方法测量传递函数没有单频测量时准确，频率较高时，信噪比较小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猜测：</a:t>
            </a:r>
            <a:r>
              <a:rPr lang="zh-CN" altLang="en-US" dirty="0"/>
              <a:t>是否可以用该方法测量相移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38C2AC-A055-4C32-90D0-9D2C48755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833" y="100494"/>
            <a:ext cx="3500247" cy="290941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45BBF4A-E5FC-455A-86B8-F042325C597E}"/>
              </a:ext>
            </a:extLst>
          </p:cNvPr>
          <p:cNvSpPr/>
          <p:nvPr/>
        </p:nvSpPr>
        <p:spPr>
          <a:xfrm>
            <a:off x="577049" y="1288525"/>
            <a:ext cx="1047565" cy="271530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05B6F3B-8197-42B3-8911-2A0C980463B2}"/>
              </a:ext>
            </a:extLst>
          </p:cNvPr>
          <p:cNvSpPr/>
          <p:nvPr/>
        </p:nvSpPr>
        <p:spPr>
          <a:xfrm>
            <a:off x="4566314" y="2263807"/>
            <a:ext cx="1047565" cy="268993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0DD1F98-B68A-482A-991B-7D7E86039875}"/>
              </a:ext>
            </a:extLst>
          </p:cNvPr>
          <p:cNvSpPr/>
          <p:nvPr/>
        </p:nvSpPr>
        <p:spPr>
          <a:xfrm>
            <a:off x="8488756" y="3320248"/>
            <a:ext cx="1047565" cy="2684369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F181A11-C7BC-4168-96D7-4798A30A8F9E}"/>
              </a:ext>
            </a:extLst>
          </p:cNvPr>
          <p:cNvCxnSpPr/>
          <p:nvPr/>
        </p:nvCxnSpPr>
        <p:spPr>
          <a:xfrm>
            <a:off x="9463596" y="435006"/>
            <a:ext cx="0" cy="2112885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58103E9-3419-4672-970C-F3B0250E20E2}"/>
              </a:ext>
            </a:extLst>
          </p:cNvPr>
          <p:cNvCxnSpPr>
            <a:cxnSpLocks/>
          </p:cNvCxnSpPr>
          <p:nvPr/>
        </p:nvCxnSpPr>
        <p:spPr>
          <a:xfrm>
            <a:off x="907002" y="1288525"/>
            <a:ext cx="0" cy="2715304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5918B4E-8A06-4334-8200-69E0B58EE5F1}"/>
              </a:ext>
            </a:extLst>
          </p:cNvPr>
          <p:cNvCxnSpPr>
            <a:cxnSpLocks/>
          </p:cNvCxnSpPr>
          <p:nvPr/>
        </p:nvCxnSpPr>
        <p:spPr>
          <a:xfrm>
            <a:off x="4770268" y="2263807"/>
            <a:ext cx="0" cy="2715304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2ACB37A-A012-44D7-986F-F70BE606AB28}"/>
              </a:ext>
            </a:extLst>
          </p:cNvPr>
          <p:cNvCxnSpPr>
            <a:cxnSpLocks/>
          </p:cNvCxnSpPr>
          <p:nvPr/>
        </p:nvCxnSpPr>
        <p:spPr>
          <a:xfrm>
            <a:off x="8685320" y="3320248"/>
            <a:ext cx="0" cy="2684369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681FFE1-F9DD-4B10-928A-D57AB2187E18}"/>
              </a:ext>
            </a:extLst>
          </p:cNvPr>
          <p:cNvSpPr txBox="1"/>
          <p:nvPr/>
        </p:nvSpPr>
        <p:spPr>
          <a:xfrm>
            <a:off x="9536321" y="952839"/>
            <a:ext cx="19954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传递函数变平坦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6635080-E3A0-49C7-97B5-AFF7BD92A4FD}"/>
              </a:ext>
            </a:extLst>
          </p:cNvPr>
          <p:cNvSpPr txBox="1"/>
          <p:nvPr/>
        </p:nvSpPr>
        <p:spPr>
          <a:xfrm>
            <a:off x="1050502" y="2263807"/>
            <a:ext cx="72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45Hz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0E408EA-F116-4093-B997-1E81FF3D3E09}"/>
              </a:ext>
            </a:extLst>
          </p:cNvPr>
          <p:cNvSpPr txBox="1"/>
          <p:nvPr/>
        </p:nvSpPr>
        <p:spPr>
          <a:xfrm>
            <a:off x="5308299" y="3335397"/>
            <a:ext cx="72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50Hz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F1A4456-091F-44E8-90A6-1C74A3064CED}"/>
              </a:ext>
            </a:extLst>
          </p:cNvPr>
          <p:cNvSpPr txBox="1"/>
          <p:nvPr/>
        </p:nvSpPr>
        <p:spPr>
          <a:xfrm>
            <a:off x="8830099" y="4332837"/>
            <a:ext cx="90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60Hz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67943A8-EC98-4287-994C-1246B09F1DF0}"/>
              </a:ext>
            </a:extLst>
          </p:cNvPr>
          <p:cNvSpPr txBox="1"/>
          <p:nvPr/>
        </p:nvSpPr>
        <p:spPr>
          <a:xfrm>
            <a:off x="10819640" y="1533927"/>
            <a:ext cx="72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10Hz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98249E5-57C7-45B0-9D60-9A8E6E5D04E5}"/>
              </a:ext>
            </a:extLst>
          </p:cNvPr>
          <p:cNvSpPr txBox="1"/>
          <p:nvPr/>
        </p:nvSpPr>
        <p:spPr>
          <a:xfrm>
            <a:off x="1739059" y="1920223"/>
            <a:ext cx="1854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相对平坦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9218C65-D0D8-4CC0-98B2-FB4A368E9DD5}"/>
              </a:ext>
            </a:extLst>
          </p:cNvPr>
          <p:cNvSpPr txBox="1"/>
          <p:nvPr/>
        </p:nvSpPr>
        <p:spPr>
          <a:xfrm>
            <a:off x="5975869" y="2681640"/>
            <a:ext cx="1854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相对平坦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BA5F021-A858-405A-9F75-F35AA0E3C841}"/>
              </a:ext>
            </a:extLst>
          </p:cNvPr>
          <p:cNvSpPr txBox="1"/>
          <p:nvPr/>
        </p:nvSpPr>
        <p:spPr>
          <a:xfrm>
            <a:off x="9646523" y="3972765"/>
            <a:ext cx="1854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相对平坦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25992F8-ABDC-4B36-8654-17906DBE37A0}"/>
                  </a:ext>
                </a:extLst>
              </p:cNvPr>
              <p:cNvSpPr txBox="1"/>
              <p:nvPr/>
            </p:nvSpPr>
            <p:spPr>
              <a:xfrm>
                <a:off x="1611296" y="2615926"/>
                <a:ext cx="21805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b="1" i="1" dirty="0"/>
                  <a:t>150Hz</a:t>
                </a:r>
                <a:r>
                  <a:rPr lang="zh-CN" altLang="en-US" sz="2400" b="1" i="1" dirty="0"/>
                  <a:t>不可靠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25992F8-ABDC-4B36-8654-17906DBE3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296" y="2615926"/>
                <a:ext cx="2180555" cy="461665"/>
              </a:xfrm>
              <a:prstGeom prst="rect">
                <a:avLst/>
              </a:prstGeom>
              <a:blipFill>
                <a:blip r:embed="rId6"/>
                <a:stretch>
                  <a:fillRect l="-279" t="-10526" r="-838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C40D6E8-CAD5-439D-91DC-4A209DB64FA2}"/>
                  </a:ext>
                </a:extLst>
              </p:cNvPr>
              <p:cNvSpPr txBox="1"/>
              <p:nvPr/>
            </p:nvSpPr>
            <p:spPr>
              <a:xfrm>
                <a:off x="5817575" y="3560453"/>
                <a:ext cx="21022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b="1" i="1" dirty="0"/>
                  <a:t>300Hz</a:t>
                </a:r>
                <a:r>
                  <a:rPr lang="zh-CN" altLang="en-US" sz="2400" b="1" i="1" dirty="0"/>
                  <a:t>不可靠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C40D6E8-CAD5-439D-91DC-4A209DB64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575" y="3560453"/>
                <a:ext cx="2102201" cy="461665"/>
              </a:xfrm>
              <a:prstGeom prst="rect">
                <a:avLst/>
              </a:prstGeom>
              <a:blipFill>
                <a:blip r:embed="rId7"/>
                <a:stretch>
                  <a:fillRect l="-290" t="-10526" r="-4638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55D585B-84B3-438D-9B9F-9625DF1FEE50}"/>
                  </a:ext>
                </a:extLst>
              </p:cNvPr>
              <p:cNvSpPr txBox="1"/>
              <p:nvPr/>
            </p:nvSpPr>
            <p:spPr>
              <a:xfrm>
                <a:off x="9523195" y="4635708"/>
                <a:ext cx="21870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b="1" i="1" dirty="0"/>
                  <a:t>600Hz</a:t>
                </a:r>
                <a:r>
                  <a:rPr lang="zh-CN" altLang="en-US" sz="2400" b="1" i="1" dirty="0"/>
                  <a:t>不可靠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55D585B-84B3-438D-9B9F-9625DF1FE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195" y="4635708"/>
                <a:ext cx="2187069" cy="461665"/>
              </a:xfrm>
              <a:prstGeom prst="rect">
                <a:avLst/>
              </a:prstGeom>
              <a:blipFill>
                <a:blip r:embed="rId8"/>
                <a:stretch>
                  <a:fillRect l="-279" t="-10526" r="-557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F693AE7-1975-4567-856D-E2C1C2D08B1C}"/>
              </a:ext>
            </a:extLst>
          </p:cNvPr>
          <p:cNvCxnSpPr/>
          <p:nvPr/>
        </p:nvCxnSpPr>
        <p:spPr>
          <a:xfrm>
            <a:off x="302615" y="766460"/>
            <a:ext cx="52200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标题 1">
            <a:extLst>
              <a:ext uri="{FF2B5EF4-FFF2-40B4-BE49-F238E27FC236}">
                <a16:creationId xmlns:a16="http://schemas.microsoft.com/office/drawing/2014/main" id="{F6DF80E0-E82F-4902-B379-52D934796589}"/>
              </a:ext>
            </a:extLst>
          </p:cNvPr>
          <p:cNvSpPr txBox="1">
            <a:spLocks/>
          </p:cNvSpPr>
          <p:nvPr/>
        </p:nvSpPr>
        <p:spPr>
          <a:xfrm>
            <a:off x="476286" y="159411"/>
            <a:ext cx="3362694" cy="63897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、方波的测量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相位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8F1D774-B4C8-4794-BE17-625EB539708E}"/>
              </a:ext>
            </a:extLst>
          </p:cNvPr>
          <p:cNvSpPr txBox="1"/>
          <p:nvPr/>
        </p:nvSpPr>
        <p:spPr>
          <a:xfrm>
            <a:off x="205218" y="4528754"/>
            <a:ext cx="3864537" cy="2358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实验结论：</a:t>
            </a:r>
            <a:endParaRPr lang="en-US" altLang="zh-CN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</a:rPr>
              <a:t>利用方波方法计算的相位差也不可靠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</a:rPr>
              <a:t>扫频方法测量传递函数和相移较理想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8549D26-F544-4B2D-ACE6-98ECE859CD25}"/>
              </a:ext>
            </a:extLst>
          </p:cNvPr>
          <p:cNvGrpSpPr/>
          <p:nvPr/>
        </p:nvGrpSpPr>
        <p:grpSpPr>
          <a:xfrm>
            <a:off x="-162814" y="940596"/>
            <a:ext cx="12517627" cy="6132068"/>
            <a:chOff x="-105911" y="844529"/>
            <a:chExt cx="12517627" cy="6132068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88FBDFC6-23CF-4461-9E0A-C977EEBC0FF2}"/>
                </a:ext>
              </a:extLst>
            </p:cNvPr>
            <p:cNvGrpSpPr/>
            <p:nvPr/>
          </p:nvGrpSpPr>
          <p:grpSpPr>
            <a:xfrm>
              <a:off x="-105911" y="844529"/>
              <a:ext cx="11175766" cy="6132068"/>
              <a:chOff x="-105911" y="844529"/>
              <a:chExt cx="11175766" cy="6132068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112CD484-6EF5-42CA-B264-AA9AD7F3A221}"/>
                  </a:ext>
                </a:extLst>
              </p:cNvPr>
              <p:cNvGrpSpPr/>
              <p:nvPr/>
            </p:nvGrpSpPr>
            <p:grpSpPr>
              <a:xfrm>
                <a:off x="1603663" y="4050011"/>
                <a:ext cx="9466192" cy="2926586"/>
                <a:chOff x="1603663" y="4050011"/>
                <a:chExt cx="9466192" cy="2926586"/>
              </a:xfrm>
            </p:grpSpPr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EDC87F65-760D-4EEB-A3A6-669A3162E7DB}"/>
                    </a:ext>
                  </a:extLst>
                </p:cNvPr>
                <p:cNvSpPr txBox="1"/>
                <p:nvPr/>
              </p:nvSpPr>
              <p:spPr>
                <a:xfrm>
                  <a:off x="1603663" y="4050011"/>
                  <a:ext cx="13807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4000" b="1" i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5Hz</a:t>
                  </a:r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0A6C474D-B38C-441B-883D-0254476AEB27}"/>
                    </a:ext>
                  </a:extLst>
                </p:cNvPr>
                <p:cNvSpPr txBox="1"/>
                <p:nvPr/>
              </p:nvSpPr>
              <p:spPr>
                <a:xfrm>
                  <a:off x="5433573" y="5480273"/>
                  <a:ext cx="13807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4000" b="1" i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10Hz</a:t>
                  </a:r>
                </a:p>
              </p:txBody>
            </p: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217CCF59-06C6-479B-A5E0-814C9F682933}"/>
                    </a:ext>
                  </a:extLst>
                </p:cNvPr>
                <p:cNvSpPr txBox="1"/>
                <p:nvPr/>
              </p:nvSpPr>
              <p:spPr>
                <a:xfrm>
                  <a:off x="9689058" y="6268711"/>
                  <a:ext cx="13807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4000" b="1" i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20Hz</a:t>
                  </a:r>
                </a:p>
              </p:txBody>
            </p:sp>
          </p:grpSp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2401612E-28F0-48F6-BDDB-084EF50D9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5911" y="844529"/>
                <a:ext cx="4470619" cy="3352964"/>
              </a:xfrm>
              <a:prstGeom prst="rect">
                <a:avLst/>
              </a:prstGeom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73E1E5CA-67EC-49F3-8EE2-D670FC2B0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8329" y="2011110"/>
                <a:ext cx="4571906" cy="3457303"/>
              </a:xfrm>
              <a:prstGeom prst="rect">
                <a:avLst/>
              </a:prstGeom>
            </p:spPr>
          </p:pic>
        </p:grp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43C361FB-4A19-47BE-A633-36A199645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1067" y="3021389"/>
              <a:ext cx="4490649" cy="3367987"/>
            </a:xfrm>
            <a:prstGeom prst="rect">
              <a:avLst/>
            </a:prstGeom>
          </p:spPr>
        </p:pic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E77E3C0C-8F0E-463E-A752-968F3F533D91}"/>
              </a:ext>
            </a:extLst>
          </p:cNvPr>
          <p:cNvSpPr txBox="1"/>
          <p:nvPr/>
        </p:nvSpPr>
        <p:spPr>
          <a:xfrm>
            <a:off x="3924300" y="908669"/>
            <a:ext cx="3714672" cy="1143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思路：</a:t>
            </a:r>
            <a:r>
              <a:rPr lang="zh-CN" altLang="en-US" sz="2400" dirty="0">
                <a:solidFill>
                  <a:srgbClr val="FF0000"/>
                </a:solidFill>
              </a:rPr>
              <a:t>天线和平行板</a:t>
            </a:r>
            <a:r>
              <a:rPr lang="en-US" altLang="zh-CN" sz="2400" dirty="0">
                <a:solidFill>
                  <a:srgbClr val="FF0000"/>
                </a:solidFill>
              </a:rPr>
              <a:t>FFT</a:t>
            </a:r>
            <a:r>
              <a:rPr lang="zh-CN" altLang="en-US" sz="2400" dirty="0">
                <a:solidFill>
                  <a:srgbClr val="FF0000"/>
                </a:solidFill>
              </a:rPr>
              <a:t>相位求得相位差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F792362-7A15-454E-8524-68E3846AE657}"/>
              </a:ext>
            </a:extLst>
          </p:cNvPr>
          <p:cNvSpPr/>
          <p:nvPr/>
        </p:nvSpPr>
        <p:spPr>
          <a:xfrm>
            <a:off x="413479" y="3721952"/>
            <a:ext cx="3448014" cy="203429"/>
          </a:xfrm>
          <a:prstGeom prst="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10B1084-D2EA-4B9E-9E70-B331C7A629C3}"/>
              </a:ext>
            </a:extLst>
          </p:cNvPr>
          <p:cNvSpPr/>
          <p:nvPr/>
        </p:nvSpPr>
        <p:spPr>
          <a:xfrm>
            <a:off x="4323582" y="4927107"/>
            <a:ext cx="3540582" cy="253683"/>
          </a:xfrm>
          <a:prstGeom prst="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700FD58-E8AB-486B-8777-F19A1A274453}"/>
              </a:ext>
            </a:extLst>
          </p:cNvPr>
          <p:cNvSpPr/>
          <p:nvPr/>
        </p:nvSpPr>
        <p:spPr>
          <a:xfrm>
            <a:off x="8438748" y="5930283"/>
            <a:ext cx="3492841" cy="183513"/>
          </a:xfrm>
          <a:prstGeom prst="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518B16C9-0290-4376-9240-C10E94A10D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377871"/>
              </p:ext>
            </p:extLst>
          </p:nvPr>
        </p:nvGraphicFramePr>
        <p:xfrm>
          <a:off x="7884197" y="267703"/>
          <a:ext cx="4123956" cy="3113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Graph" r:id="rId6" imgW="10530000" imgH="7196400" progId="Origin50.Graph">
                  <p:embed/>
                </p:oleObj>
              </mc:Choice>
              <mc:Fallback>
                <p:oleObj name="Graph" r:id="rId6" imgW="10530000" imgH="7196400" progId="Origin50.Grap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B38C970D-8D5E-41D7-B5AA-41A6311BB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84197" y="267703"/>
                        <a:ext cx="4123956" cy="31132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8101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8D116C1-C4BB-4720-BA8E-DC31CA96471A}"/>
              </a:ext>
            </a:extLst>
          </p:cNvPr>
          <p:cNvCxnSpPr/>
          <p:nvPr/>
        </p:nvCxnSpPr>
        <p:spPr>
          <a:xfrm>
            <a:off x="302615" y="766460"/>
            <a:ext cx="52200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6BF2F5D-61B0-4F60-9EF5-073283E4967F}"/>
              </a:ext>
            </a:extLst>
          </p:cNvPr>
          <p:cNvSpPr txBox="1"/>
          <p:nvPr/>
        </p:nvSpPr>
        <p:spPr>
          <a:xfrm>
            <a:off x="480168" y="191151"/>
            <a:ext cx="3275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、部分实验笔记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E8E4B09-8ACE-40FC-9F57-12EF9EF0B63F}"/>
                  </a:ext>
                </a:extLst>
              </p:cNvPr>
              <p:cNvSpPr txBox="1"/>
              <p:nvPr/>
            </p:nvSpPr>
            <p:spPr>
              <a:xfrm>
                <a:off x="8797770" y="5583145"/>
                <a:ext cx="339423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𝑶𝒏𝒆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𝒚𝒆𝒂𝒓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𝟐𝟎𝟐𝟎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𝟎𝟗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𝟐𝟎𝟐𝟏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𝟎𝟗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E8E4B09-8ACE-40FC-9F57-12EF9EF0B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770" y="5583145"/>
                <a:ext cx="3394230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3DD92C60-4C26-4E6D-9259-221CBC9F00CF}"/>
              </a:ext>
            </a:extLst>
          </p:cNvPr>
          <p:cNvGrpSpPr/>
          <p:nvPr/>
        </p:nvGrpSpPr>
        <p:grpSpPr>
          <a:xfrm>
            <a:off x="5193437" y="1167414"/>
            <a:ext cx="5619566" cy="4523171"/>
            <a:chOff x="2689933" y="1187388"/>
            <a:chExt cx="6957134" cy="521785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F068607-7F5A-40C4-B177-EDEE17B3B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933" y="1187388"/>
              <a:ext cx="6957134" cy="5217851"/>
            </a:xfrm>
            <a:prstGeom prst="rect">
              <a:avLst/>
            </a:prstGeom>
          </p:spPr>
        </p:pic>
        <p:sp>
          <p:nvSpPr>
            <p:cNvPr id="6" name="箭头: 上下 5">
              <a:extLst>
                <a:ext uri="{FF2B5EF4-FFF2-40B4-BE49-F238E27FC236}">
                  <a16:creationId xmlns:a16="http://schemas.microsoft.com/office/drawing/2014/main" id="{3076C9BD-937A-4D16-909D-83CCB3092990}"/>
                </a:ext>
              </a:extLst>
            </p:cNvPr>
            <p:cNvSpPr/>
            <p:nvPr/>
          </p:nvSpPr>
          <p:spPr>
            <a:xfrm>
              <a:off x="5522685" y="3533313"/>
              <a:ext cx="381740" cy="807868"/>
            </a:xfrm>
            <a:prstGeom prst="up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9A4AFA1-265D-40D2-8BD9-F95EC4910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5459" y="1814165"/>
            <a:ext cx="5279254" cy="39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57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260DD13B-70BC-4BA8-80FD-F4CFD6CF30F2}"/>
              </a:ext>
            </a:extLst>
          </p:cNvPr>
          <p:cNvGrpSpPr/>
          <p:nvPr/>
        </p:nvGrpSpPr>
        <p:grpSpPr>
          <a:xfrm>
            <a:off x="302615" y="971273"/>
            <a:ext cx="6559824" cy="4932321"/>
            <a:chOff x="2237441" y="1095364"/>
            <a:chExt cx="8093902" cy="604546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FA40CF2-1EC5-4FF2-A95E-3583CF422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802" b="14692"/>
            <a:stretch/>
          </p:blipFill>
          <p:spPr>
            <a:xfrm>
              <a:off x="2237441" y="1095364"/>
              <a:ext cx="4463143" cy="3102159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93189B3-5429-41D5-9398-F95DD27E8477}"/>
                </a:ext>
              </a:extLst>
            </p:cNvPr>
            <p:cNvSpPr txBox="1"/>
            <p:nvPr/>
          </p:nvSpPr>
          <p:spPr>
            <a:xfrm>
              <a:off x="6804385" y="2886767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缺点：易碎（潜在危险），</a:t>
              </a:r>
              <a:endParaRPr lang="en-US" altLang="zh-CN" dirty="0"/>
            </a:p>
            <a:p>
              <a:r>
                <a:rPr lang="en-US" altLang="zh-CN" dirty="0"/>
                <a:t>            </a:t>
              </a:r>
              <a:r>
                <a:rPr lang="zh-CN" altLang="en-US" dirty="0"/>
                <a:t>不易搬运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14BE3F3-8785-41DF-992E-348534FF6D77}"/>
                </a:ext>
              </a:extLst>
            </p:cNvPr>
            <p:cNvSpPr txBox="1"/>
            <p:nvPr/>
          </p:nvSpPr>
          <p:spPr>
            <a:xfrm>
              <a:off x="2379840" y="4652788"/>
              <a:ext cx="3519045" cy="641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FF0000"/>
                  </a:solidFill>
                </a:rPr>
                <a:t>尺寸：</a:t>
              </a:r>
              <a:r>
                <a:rPr lang="en-US" altLang="zh-CN" sz="2800" dirty="0">
                  <a:solidFill>
                    <a:srgbClr val="FF0000"/>
                  </a:solidFill>
                </a:rPr>
                <a:t>200x80x80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B9E9526-25A3-4016-9DE8-C9C025409FD6}"/>
                </a:ext>
              </a:extLst>
            </p:cNvPr>
            <p:cNvSpPr txBox="1"/>
            <p:nvPr/>
          </p:nvSpPr>
          <p:spPr>
            <a:xfrm>
              <a:off x="2379838" y="5896807"/>
              <a:ext cx="3519045" cy="641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FF0000"/>
                  </a:solidFill>
                </a:rPr>
                <a:t>尺寸：</a:t>
              </a:r>
              <a:r>
                <a:rPr lang="en-US" altLang="zh-CN" sz="2800" dirty="0">
                  <a:solidFill>
                    <a:srgbClr val="FF0000"/>
                  </a:solidFill>
                </a:rPr>
                <a:t>160x80x80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C4CC6F2-3D43-4F4A-BA6A-8C4395CB4409}"/>
                </a:ext>
              </a:extLst>
            </p:cNvPr>
            <p:cNvSpPr txBox="1"/>
            <p:nvPr/>
          </p:nvSpPr>
          <p:spPr>
            <a:xfrm>
              <a:off x="3285341" y="5297784"/>
              <a:ext cx="1300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4440</a:t>
              </a:r>
              <a:r>
                <a:rPr lang="zh-CN" altLang="en-US" sz="2800" dirty="0"/>
                <a:t>元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92EF6B8-8B1D-4464-9CF2-6CEC2F925617}"/>
                </a:ext>
              </a:extLst>
            </p:cNvPr>
            <p:cNvSpPr txBox="1"/>
            <p:nvPr/>
          </p:nvSpPr>
          <p:spPr>
            <a:xfrm>
              <a:off x="6700585" y="1349697"/>
              <a:ext cx="3630758" cy="452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侧面因强度问题最大</a:t>
              </a:r>
              <a:r>
                <a:rPr lang="en-US" altLang="zh-CN" dirty="0"/>
                <a:t>80x80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353B23A-C536-452F-A814-0DABBA2558E5}"/>
                </a:ext>
              </a:extLst>
            </p:cNvPr>
            <p:cNvSpPr txBox="1"/>
            <p:nvPr/>
          </p:nvSpPr>
          <p:spPr>
            <a:xfrm>
              <a:off x="3285341" y="6617607"/>
              <a:ext cx="1300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2020</a:t>
              </a:r>
              <a:r>
                <a:rPr lang="zh-CN" altLang="en-US" sz="2800" dirty="0"/>
                <a:t>元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1968E01-3AD5-4316-B1A9-E962858ED41F}"/>
                </a:ext>
              </a:extLst>
            </p:cNvPr>
            <p:cNvSpPr txBox="1"/>
            <p:nvPr/>
          </p:nvSpPr>
          <p:spPr>
            <a:xfrm>
              <a:off x="6763792" y="1914728"/>
              <a:ext cx="27238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优点：全透明，方便观察</a:t>
              </a:r>
              <a:endParaRPr lang="en-US" altLang="zh-CN" dirty="0"/>
            </a:p>
            <a:p>
              <a:r>
                <a:rPr lang="zh-CN" altLang="en-US" dirty="0"/>
                <a:t>           侧面竖直，易贴附</a:t>
              </a:r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A62299D-43AB-422C-B6B0-43E1F90B622D}"/>
              </a:ext>
            </a:extLst>
          </p:cNvPr>
          <p:cNvCxnSpPr/>
          <p:nvPr/>
        </p:nvCxnSpPr>
        <p:spPr>
          <a:xfrm>
            <a:off x="302615" y="766460"/>
            <a:ext cx="52200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0C0DAFA-67B5-4861-B45D-28BD07364BD2}"/>
              </a:ext>
            </a:extLst>
          </p:cNvPr>
          <p:cNvSpPr txBox="1"/>
          <p:nvPr/>
        </p:nvSpPr>
        <p:spPr>
          <a:xfrm>
            <a:off x="523783" y="120567"/>
            <a:ext cx="2450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2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、水箱调研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453DFC2-DF40-449B-B3AB-20238DD3E5EE}"/>
              </a:ext>
            </a:extLst>
          </p:cNvPr>
          <p:cNvGrpSpPr/>
          <p:nvPr/>
        </p:nvGrpSpPr>
        <p:grpSpPr>
          <a:xfrm>
            <a:off x="7189584" y="599340"/>
            <a:ext cx="5002416" cy="5926237"/>
            <a:chOff x="5931750" y="-2490582"/>
            <a:chExt cx="4444031" cy="6778117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CF4E624-D3E6-4077-B664-53ACB463A236}"/>
                </a:ext>
              </a:extLst>
            </p:cNvPr>
            <p:cNvSpPr txBox="1"/>
            <p:nvPr/>
          </p:nvSpPr>
          <p:spPr>
            <a:xfrm>
              <a:off x="5931750" y="3279954"/>
              <a:ext cx="4444031" cy="1007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/>
                <a:t>缺点：非透明材质，不能观察，长度较短</a:t>
              </a:r>
              <a:r>
                <a:rPr lang="en-US" altLang="zh-CN" dirty="0"/>
                <a:t>,</a:t>
              </a:r>
              <a:r>
                <a:rPr lang="zh-CN" altLang="en-US" dirty="0"/>
                <a:t>且尺寸固定，不能定做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46A419D-BDA3-4662-BE4D-7D3D6E4F7574}"/>
                </a:ext>
              </a:extLst>
            </p:cNvPr>
            <p:cNvSpPr txBox="1"/>
            <p:nvPr/>
          </p:nvSpPr>
          <p:spPr>
            <a:xfrm>
              <a:off x="6165196" y="1388589"/>
              <a:ext cx="3655889" cy="598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FF0000"/>
                  </a:solidFill>
                </a:rPr>
                <a:t>尺寸：</a:t>
              </a:r>
              <a:r>
                <a:rPr lang="en-US" altLang="zh-CN" sz="2800" dirty="0">
                  <a:solidFill>
                    <a:srgbClr val="FF0000"/>
                  </a:solidFill>
                </a:rPr>
                <a:t>120x100*115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CEA61A7-F2D3-41DC-8EA5-68B8337A536C}"/>
                </a:ext>
              </a:extLst>
            </p:cNvPr>
            <p:cNvSpPr txBox="1"/>
            <p:nvPr/>
          </p:nvSpPr>
          <p:spPr>
            <a:xfrm>
              <a:off x="7063109" y="2056193"/>
              <a:ext cx="2181314" cy="598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价格：</a:t>
              </a:r>
              <a:r>
                <a:rPr lang="en-US" altLang="zh-CN" sz="2800" dirty="0"/>
                <a:t>800</a:t>
              </a:r>
              <a:r>
                <a:rPr lang="zh-CN" altLang="en-US" sz="2800" dirty="0"/>
                <a:t>元</a:t>
              </a:r>
            </a:p>
          </p:txBody>
        </p:sp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0B2E87B6-8431-4031-9247-EA6874B40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4930" y="-2490582"/>
              <a:ext cx="3151067" cy="3809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6121E8F-C569-49AB-851B-C6668DE84A0C}"/>
                </a:ext>
              </a:extLst>
            </p:cNvPr>
            <p:cNvSpPr txBox="1"/>
            <p:nvPr/>
          </p:nvSpPr>
          <p:spPr>
            <a:xfrm>
              <a:off x="6304930" y="2781661"/>
              <a:ext cx="3655889" cy="532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/>
                <a:t>优点：侧面较大，竖直易于贴附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AEAE05D-2F69-4F9A-98EF-63DF15A44985}"/>
              </a:ext>
            </a:extLst>
          </p:cNvPr>
          <p:cNvGrpSpPr/>
          <p:nvPr/>
        </p:nvGrpSpPr>
        <p:grpSpPr>
          <a:xfrm>
            <a:off x="4003963" y="3225888"/>
            <a:ext cx="3181011" cy="3643437"/>
            <a:chOff x="841252" y="1381834"/>
            <a:chExt cx="3168763" cy="3643437"/>
          </a:xfrm>
        </p:grpSpPr>
        <p:pic>
          <p:nvPicPr>
            <p:cNvPr id="26" name="图片 25" descr="图片包含 图示&#10;&#10;描述已自动生成">
              <a:extLst>
                <a:ext uri="{FF2B5EF4-FFF2-40B4-BE49-F238E27FC236}">
                  <a16:creationId xmlns:a16="http://schemas.microsoft.com/office/drawing/2014/main" id="{0E739A40-4E42-494B-9F6C-DD10AA3517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84" b="26879"/>
            <a:stretch/>
          </p:blipFill>
          <p:spPr>
            <a:xfrm>
              <a:off x="841252" y="1381834"/>
              <a:ext cx="3168763" cy="3164116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ED0789D-4E84-407C-BBBC-962DDB87F1F1}"/>
                </a:ext>
              </a:extLst>
            </p:cNvPr>
            <p:cNvSpPr txBox="1"/>
            <p:nvPr/>
          </p:nvSpPr>
          <p:spPr>
            <a:xfrm>
              <a:off x="1813105" y="4502051"/>
              <a:ext cx="1111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680</a:t>
              </a:r>
              <a:r>
                <a:rPr lang="zh-CN" altLang="en-US" sz="2800" dirty="0"/>
                <a:t>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289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520</Words>
  <Application>Microsoft Office PowerPoint</Application>
  <PresentationFormat>宽屏</PresentationFormat>
  <Paragraphs>103</Paragraphs>
  <Slides>14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Graph</vt:lpstr>
      <vt:lpstr>PowerPoint 演示文稿</vt:lpstr>
      <vt:lpstr>PowerPoint 演示文稿</vt:lpstr>
      <vt:lpstr>PowerPoint 演示文稿</vt:lpstr>
      <vt:lpstr>PowerPoint 演示文稿</vt:lpstr>
      <vt:lpstr>1、方波的测量-时域</vt:lpstr>
      <vt:lpstr>1、方波的测量-幅度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郑 显明</dc:creator>
  <cp:lastModifiedBy>郑 显明</cp:lastModifiedBy>
  <cp:revision>114</cp:revision>
  <dcterms:created xsi:type="dcterms:W3CDTF">2021-09-30T08:40:43Z</dcterms:created>
  <dcterms:modified xsi:type="dcterms:W3CDTF">2021-10-11T08:58:09Z</dcterms:modified>
</cp:coreProperties>
</file>